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</p:sldIdLst>
  <p:sldSz cx="9144000" cy="6858000" type="screen4x3"/>
  <p:notesSz cx="6888163" cy="96234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AC705-86A6-45FD-A39F-614C0E7A181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1E1F72-4DED-4077-A9E5-8FAD56A37777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400" i="1" dirty="0" smtClean="0"/>
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C5AC19-64F8-4ADD-882C-DA6911DD5BA5}" type="parTrans" cxnId="{CBE3F926-4E47-47F3-9DA3-13E5414D4D33}">
      <dgm:prSet/>
      <dgm:spPr/>
      <dgm:t>
        <a:bodyPr/>
        <a:lstStyle/>
        <a:p>
          <a:endParaRPr lang="ru-RU"/>
        </a:p>
      </dgm:t>
    </dgm:pt>
    <dgm:pt modelId="{0B6C8025-8451-41BC-A1E1-7E3B96F19022}" type="sibTrans" cxnId="{CBE3F926-4E47-47F3-9DA3-13E5414D4D33}">
      <dgm:prSet/>
      <dgm:spPr/>
      <dgm:t>
        <a:bodyPr/>
        <a:lstStyle/>
        <a:p>
          <a:endParaRPr lang="ru-RU"/>
        </a:p>
      </dgm:t>
    </dgm:pt>
    <dgm:pt modelId="{A14C91B4-4B91-46EC-A6BA-BB5D35F1679E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формирования социокультурной среды, соответствующей возрастным, индивидуальным, психологическим и физиологическим особенностям детей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48D899-7075-4902-B20F-4C86EB35B61D}" type="parTrans" cxnId="{34B94DAB-9059-4C99-91D9-49ED322D9D9D}">
      <dgm:prSet/>
      <dgm:spPr/>
      <dgm:t>
        <a:bodyPr/>
        <a:lstStyle/>
        <a:p>
          <a:endParaRPr lang="ru-RU"/>
        </a:p>
      </dgm:t>
    </dgm:pt>
    <dgm:pt modelId="{2FB08BC6-31E0-46E3-828B-3AE87D12797D}" type="sibTrans" cxnId="{34B94DAB-9059-4C99-91D9-49ED322D9D9D}">
      <dgm:prSet/>
      <dgm:spPr/>
      <dgm:t>
        <a:bodyPr/>
        <a:lstStyle/>
        <a:p>
          <a:endParaRPr lang="ru-RU"/>
        </a:p>
      </dgm:t>
    </dgm:pt>
    <dgm:pt modelId="{1F1E5C01-5A44-4475-A69D-C718A3B38516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i="1" dirty="0" smtClean="0"/>
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80385-9CD2-40B5-9B48-3DA59022697D}" type="parTrans" cxnId="{C782E455-1F19-4F4D-B120-E8A780ABBD6D}">
      <dgm:prSet/>
      <dgm:spPr/>
      <dgm:t>
        <a:bodyPr/>
        <a:lstStyle/>
        <a:p>
          <a:endParaRPr lang="ru-RU"/>
        </a:p>
      </dgm:t>
    </dgm:pt>
    <dgm:pt modelId="{484FF6EE-5655-47DD-AEB7-3C2CA77A263C}" type="sibTrans" cxnId="{C782E455-1F19-4F4D-B120-E8A780ABBD6D}">
      <dgm:prSet/>
      <dgm:spPr/>
      <dgm:t>
        <a:bodyPr/>
        <a:lstStyle/>
        <a:p>
          <a:endParaRPr lang="ru-RU"/>
        </a:p>
      </dgm:t>
    </dgm:pt>
    <dgm:pt modelId="{3095FF68-CB7E-4BBD-9713-C92F84C17DB4}" type="pres">
      <dgm:prSet presAssocID="{01AAC705-86A6-45FD-A39F-614C0E7A181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9DBB34A-15E7-48DA-9D3A-BA9FC92124D6}" type="pres">
      <dgm:prSet presAssocID="{01AAC705-86A6-45FD-A39F-614C0E7A181B}" presName="pyramid" presStyleLbl="node1" presStyleIdx="0" presStyleCnt="1"/>
      <dgm:spPr/>
    </dgm:pt>
    <dgm:pt modelId="{0579068E-74FA-4197-BAF9-A6BD38467C82}" type="pres">
      <dgm:prSet presAssocID="{01AAC705-86A6-45FD-A39F-614C0E7A181B}" presName="theList" presStyleCnt="0"/>
      <dgm:spPr/>
    </dgm:pt>
    <dgm:pt modelId="{A302E8CC-746E-4FC0-A3BC-522E38DF3BE8}" type="pres">
      <dgm:prSet presAssocID="{DB1E1F72-4DED-4077-A9E5-8FAD56A37777}" presName="aNode" presStyleLbl="fgAcc1" presStyleIdx="0" presStyleCnt="3" custScaleX="197218" custScaleY="61128" custLinFactNeighborX="21421" custLinFactNeighborY="-32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842AE-2586-4A89-BB71-3AA47AB45BA9}" type="pres">
      <dgm:prSet presAssocID="{DB1E1F72-4DED-4077-A9E5-8FAD56A37777}" presName="aSpace" presStyleCnt="0"/>
      <dgm:spPr/>
    </dgm:pt>
    <dgm:pt modelId="{67D36F20-5492-4BAC-A93F-1733BF2EBBAE}" type="pres">
      <dgm:prSet presAssocID="{A14C91B4-4B91-46EC-A6BA-BB5D35F1679E}" presName="aNode" presStyleLbl="fgAcc1" presStyleIdx="1" presStyleCnt="3" custScaleX="199652" custScaleY="49999" custLinFactNeighborX="22638" custLinFactNeighborY="-88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47DBA-31B5-4B88-9806-FAAF49462F3F}" type="pres">
      <dgm:prSet presAssocID="{A14C91B4-4B91-46EC-A6BA-BB5D35F1679E}" presName="aSpace" presStyleCnt="0"/>
      <dgm:spPr/>
    </dgm:pt>
    <dgm:pt modelId="{CFD0B09E-F347-4EF1-BF0B-2CC0296A656F}" type="pres">
      <dgm:prSet presAssocID="{1F1E5C01-5A44-4475-A69D-C718A3B38516}" presName="aNode" presStyleLbl="fgAcc1" presStyleIdx="2" presStyleCnt="3" custScaleX="199652" custScaleY="64342" custLinFactNeighborX="22638" custLinFactNeighborY="-88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6D271-80C4-4F01-A29D-1FFBC2DDF58F}" type="pres">
      <dgm:prSet presAssocID="{1F1E5C01-5A44-4475-A69D-C718A3B38516}" presName="aSpace" presStyleCnt="0"/>
      <dgm:spPr/>
    </dgm:pt>
  </dgm:ptLst>
  <dgm:cxnLst>
    <dgm:cxn modelId="{CBE3F926-4E47-47F3-9DA3-13E5414D4D33}" srcId="{01AAC705-86A6-45FD-A39F-614C0E7A181B}" destId="{DB1E1F72-4DED-4077-A9E5-8FAD56A37777}" srcOrd="0" destOrd="0" parTransId="{B5C5AC19-64F8-4ADD-882C-DA6911DD5BA5}" sibTransId="{0B6C8025-8451-41BC-A1E1-7E3B96F19022}"/>
    <dgm:cxn modelId="{F6F192DB-B143-463B-829A-3CEB865120CF}" type="presOf" srcId="{A14C91B4-4B91-46EC-A6BA-BB5D35F1679E}" destId="{67D36F20-5492-4BAC-A93F-1733BF2EBBAE}" srcOrd="0" destOrd="0" presId="urn:microsoft.com/office/officeart/2005/8/layout/pyramid2"/>
    <dgm:cxn modelId="{9DCEEA79-711C-4361-825C-ACC9F904D6D4}" type="presOf" srcId="{1F1E5C01-5A44-4475-A69D-C718A3B38516}" destId="{CFD0B09E-F347-4EF1-BF0B-2CC0296A656F}" srcOrd="0" destOrd="0" presId="urn:microsoft.com/office/officeart/2005/8/layout/pyramid2"/>
    <dgm:cxn modelId="{CA1AC7DA-7A69-4AC1-B708-53568EFD6E01}" type="presOf" srcId="{01AAC705-86A6-45FD-A39F-614C0E7A181B}" destId="{3095FF68-CB7E-4BBD-9713-C92F84C17DB4}" srcOrd="0" destOrd="0" presId="urn:microsoft.com/office/officeart/2005/8/layout/pyramid2"/>
    <dgm:cxn modelId="{91099C9B-09EE-443F-B625-7BED238C0FAA}" type="presOf" srcId="{DB1E1F72-4DED-4077-A9E5-8FAD56A37777}" destId="{A302E8CC-746E-4FC0-A3BC-522E38DF3BE8}" srcOrd="0" destOrd="0" presId="urn:microsoft.com/office/officeart/2005/8/layout/pyramid2"/>
    <dgm:cxn modelId="{C782E455-1F19-4F4D-B120-E8A780ABBD6D}" srcId="{01AAC705-86A6-45FD-A39F-614C0E7A181B}" destId="{1F1E5C01-5A44-4475-A69D-C718A3B38516}" srcOrd="2" destOrd="0" parTransId="{1BF80385-9CD2-40B5-9B48-3DA59022697D}" sibTransId="{484FF6EE-5655-47DD-AEB7-3C2CA77A263C}"/>
    <dgm:cxn modelId="{34B94DAB-9059-4C99-91D9-49ED322D9D9D}" srcId="{01AAC705-86A6-45FD-A39F-614C0E7A181B}" destId="{A14C91B4-4B91-46EC-A6BA-BB5D35F1679E}" srcOrd="1" destOrd="0" parTransId="{A948D899-7075-4902-B20F-4C86EB35B61D}" sibTransId="{2FB08BC6-31E0-46E3-828B-3AE87D12797D}"/>
    <dgm:cxn modelId="{9A1B5883-DDF3-40E8-8919-D19B4608378D}" type="presParOf" srcId="{3095FF68-CB7E-4BBD-9713-C92F84C17DB4}" destId="{59DBB34A-15E7-48DA-9D3A-BA9FC92124D6}" srcOrd="0" destOrd="0" presId="urn:microsoft.com/office/officeart/2005/8/layout/pyramid2"/>
    <dgm:cxn modelId="{BEC83E58-CC57-42EA-B614-1842E9356E97}" type="presParOf" srcId="{3095FF68-CB7E-4BBD-9713-C92F84C17DB4}" destId="{0579068E-74FA-4197-BAF9-A6BD38467C82}" srcOrd="1" destOrd="0" presId="urn:microsoft.com/office/officeart/2005/8/layout/pyramid2"/>
    <dgm:cxn modelId="{F20575F0-51E9-4694-9FE3-6028572E14BA}" type="presParOf" srcId="{0579068E-74FA-4197-BAF9-A6BD38467C82}" destId="{A302E8CC-746E-4FC0-A3BC-522E38DF3BE8}" srcOrd="0" destOrd="0" presId="urn:microsoft.com/office/officeart/2005/8/layout/pyramid2"/>
    <dgm:cxn modelId="{3D07B480-6CBF-487A-A319-813B42836F98}" type="presParOf" srcId="{0579068E-74FA-4197-BAF9-A6BD38467C82}" destId="{FFF842AE-2586-4A89-BB71-3AA47AB45BA9}" srcOrd="1" destOrd="0" presId="urn:microsoft.com/office/officeart/2005/8/layout/pyramid2"/>
    <dgm:cxn modelId="{9B1160F4-4315-4132-AFA2-D37CC023C3C9}" type="presParOf" srcId="{0579068E-74FA-4197-BAF9-A6BD38467C82}" destId="{67D36F20-5492-4BAC-A93F-1733BF2EBBAE}" srcOrd="2" destOrd="0" presId="urn:microsoft.com/office/officeart/2005/8/layout/pyramid2"/>
    <dgm:cxn modelId="{0B4F5BB0-3318-4F99-8BF9-2665E44021C9}" type="presParOf" srcId="{0579068E-74FA-4197-BAF9-A6BD38467C82}" destId="{A2447DBA-31B5-4B88-9806-FAAF49462F3F}" srcOrd="3" destOrd="0" presId="urn:microsoft.com/office/officeart/2005/8/layout/pyramid2"/>
    <dgm:cxn modelId="{08702F5E-9AB8-49D8-A9EB-EA2657AF8115}" type="presParOf" srcId="{0579068E-74FA-4197-BAF9-A6BD38467C82}" destId="{CFD0B09E-F347-4EF1-BF0B-2CC0296A656F}" srcOrd="4" destOrd="0" presId="urn:microsoft.com/office/officeart/2005/8/layout/pyramid2"/>
    <dgm:cxn modelId="{C87019F8-0486-4B9A-8CFD-E9761A2FF4B4}" type="presParOf" srcId="{0579068E-74FA-4197-BAF9-A6BD38467C82}" destId="{43D6D271-80C4-4F01-A29D-1FFBC2DDF58F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BB34A-15E7-48DA-9D3A-BA9FC92124D6}">
      <dsp:nvSpPr>
        <dsp:cNvPr id="0" name=""/>
        <dsp:cNvSpPr/>
      </dsp:nvSpPr>
      <dsp:spPr>
        <a:xfrm>
          <a:off x="77946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2E8CC-746E-4FC0-A3BC-522E38DF3BE8}">
      <dsp:nvSpPr>
        <dsp:cNvPr id="0" name=""/>
        <dsp:cNvSpPr/>
      </dsp:nvSpPr>
      <dsp:spPr>
        <a:xfrm>
          <a:off x="2242605" y="385798"/>
          <a:ext cx="5801908" cy="1038567"/>
        </a:xfrm>
        <a:prstGeom prst="round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3304" y="436497"/>
        <a:ext cx="5700510" cy="937169"/>
      </dsp:txXfrm>
    </dsp:sp>
    <dsp:sp modelId="{67D36F20-5492-4BAC-A93F-1733BF2EBBAE}">
      <dsp:nvSpPr>
        <dsp:cNvPr id="0" name=""/>
        <dsp:cNvSpPr/>
      </dsp:nvSpPr>
      <dsp:spPr>
        <a:xfrm>
          <a:off x="2242605" y="1516823"/>
          <a:ext cx="5873514" cy="849485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формирования социокультурной среды, соответствующей возрастным, индивидуальным, психологическим и физиологическим особенностям детей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4073" y="1558291"/>
        <a:ext cx="5790578" cy="766549"/>
      </dsp:txXfrm>
    </dsp:sp>
    <dsp:sp modelId="{CFD0B09E-F347-4EF1-BF0B-2CC0296A656F}">
      <dsp:nvSpPr>
        <dsp:cNvPr id="0" name=""/>
        <dsp:cNvSpPr/>
      </dsp:nvSpPr>
      <dsp:spPr>
        <a:xfrm>
          <a:off x="2242605" y="2578684"/>
          <a:ext cx="5873514" cy="1093173"/>
        </a:xfrm>
        <a:prstGeom prst="round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5969" y="2632048"/>
        <a:ext cx="5766786" cy="986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3A11-4374-4429-99E6-ABCEA4ABC958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93BB-BE1B-4CDC-B568-E94E3A1EA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043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3A11-4374-4429-99E6-ABCEA4ABC958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93BB-BE1B-4CDC-B568-E94E3A1EA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073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3A11-4374-4429-99E6-ABCEA4ABC958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93BB-BE1B-4CDC-B568-E94E3A1EA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438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3A11-4374-4429-99E6-ABCEA4ABC958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93BB-BE1B-4CDC-B568-E94E3A1EA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68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3A11-4374-4429-99E6-ABCEA4ABC958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93BB-BE1B-4CDC-B568-E94E3A1EA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769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3A11-4374-4429-99E6-ABCEA4ABC958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93BB-BE1B-4CDC-B568-E94E3A1EA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45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3A11-4374-4429-99E6-ABCEA4ABC958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93BB-BE1B-4CDC-B568-E94E3A1EA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319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3A11-4374-4429-99E6-ABCEA4ABC958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93BB-BE1B-4CDC-B568-E94E3A1EA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613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3A11-4374-4429-99E6-ABCEA4ABC958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93BB-BE1B-4CDC-B568-E94E3A1EA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367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3A11-4374-4429-99E6-ABCEA4ABC958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93BB-BE1B-4CDC-B568-E94E3A1EA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077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3A11-4374-4429-99E6-ABCEA4ABC958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93BB-BE1B-4CDC-B568-E94E3A1EA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12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33A11-4374-4429-99E6-ABCEA4ABC958}" type="datetimeFigureOut">
              <a:rPr lang="ru-RU" smtClean="0"/>
              <a:pPr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A93BB-BE1B-4CDC-B568-E94E3A1EA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039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6840760" cy="3528392"/>
          </a:xfrm>
        </p:spPr>
        <p:txBody>
          <a:bodyPr>
            <a:normAutofit/>
          </a:bodyPr>
          <a:lstStyle/>
          <a:p>
            <a:r>
              <a:rPr lang="ru-RU" sz="2800" b="1" dirty="0"/>
              <a:t>Основная образовательная программа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дошкольного образования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муниципального </a:t>
            </a:r>
            <a:r>
              <a:rPr lang="ru-RU" sz="2800" b="1" dirty="0" smtClean="0"/>
              <a:t>казённого </a:t>
            </a:r>
            <a:r>
              <a:rPr lang="ru-RU" sz="2800" b="1" dirty="0"/>
              <a:t>дошкольного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образовательного учреждения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детский сад № 27 станицы Павловской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муниципального образования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Павловский район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077072"/>
            <a:ext cx="3888432" cy="1224136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Ст. Павловская улица Гражданская 12 А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b="1" dirty="0">
                <a:solidFill>
                  <a:srgbClr val="C00000"/>
                </a:solidFill>
              </a:rPr>
              <a:t>Телефон: 8(86191) 4-14-16                                                                                                  </a:t>
            </a:r>
            <a:r>
              <a:rPr lang="ru-RU" sz="1600" b="1" dirty="0" smtClean="0">
                <a:solidFill>
                  <a:srgbClr val="C00000"/>
                </a:solidFill>
              </a:rPr>
              <a:t>Электронный адрес:</a:t>
            </a:r>
          </a:p>
          <a:p>
            <a:r>
              <a:rPr lang="en-US" sz="1600" b="1" dirty="0" err="1" smtClean="0">
                <a:solidFill>
                  <a:srgbClr val="C00000"/>
                </a:solidFill>
              </a:rPr>
              <a:t>mbdou</a:t>
            </a:r>
            <a:r>
              <a:rPr lang="ru-RU" sz="1600" b="1" dirty="0">
                <a:solidFill>
                  <a:srgbClr val="C00000"/>
                </a:solidFill>
              </a:rPr>
              <a:t>27_</a:t>
            </a:r>
            <a:r>
              <a:rPr lang="en-US" sz="1600" b="1" dirty="0" err="1">
                <a:solidFill>
                  <a:srgbClr val="C00000"/>
                </a:solidFill>
              </a:rPr>
              <a:t>kolosok</a:t>
            </a:r>
            <a:r>
              <a:rPr lang="ru-RU" sz="1600" b="1" dirty="0">
                <a:solidFill>
                  <a:srgbClr val="C00000"/>
                </a:solidFill>
              </a:rPr>
              <a:t>@</a:t>
            </a:r>
            <a:r>
              <a:rPr lang="en-US" sz="1600" b="1" dirty="0">
                <a:solidFill>
                  <a:srgbClr val="C00000"/>
                </a:solidFill>
              </a:rPr>
              <a:t>mail</a:t>
            </a:r>
            <a:r>
              <a:rPr lang="ru-RU" sz="1600" b="1" dirty="0">
                <a:solidFill>
                  <a:srgbClr val="C00000"/>
                </a:solidFill>
              </a:rPr>
              <a:t>.</a:t>
            </a:r>
            <a:r>
              <a:rPr lang="en-US" sz="1600" b="1" dirty="0" err="1">
                <a:solidFill>
                  <a:srgbClr val="C00000"/>
                </a:solidFill>
              </a:rPr>
              <a:t>ru</a:t>
            </a:r>
            <a:endParaRPr lang="ru-RU" sz="1600" dirty="0">
              <a:solidFill>
                <a:srgbClr val="C00000"/>
              </a:solidFill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325543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Парциальные программы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050" name="Picture 2" descr="C:\Users\User2\Desktop\заставка\1278490182_p1398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3484">
            <a:off x="247961" y="3063041"/>
            <a:ext cx="1595318" cy="2313739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2\Desktop\заставка\03436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0287">
            <a:off x="1538499" y="1080889"/>
            <a:ext cx="1515499" cy="2313739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2\Desktop\заставка\c2b55a12d88843adb8a1a81e43bf3b2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2171">
            <a:off x="5658158" y="1187271"/>
            <a:ext cx="1641038" cy="238497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2\Desktop\заставка\Lykova_I.A.__Programma_hudozhestvennogo_vospitaniya_obucheniya_i_razvitiya_detej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0006">
            <a:off x="7115330" y="2439670"/>
            <a:ext cx="1607252" cy="228229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2\Desktop\заставка\shopp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00718"/>
            <a:ext cx="1514475" cy="214312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6431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86408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 обеспечивает развитие личности, мотивации и способностей детей в различных видах деятельности и охватывает следующие образовательные области: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276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260648"/>
            <a:ext cx="6851104" cy="6264696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национальных и социокультурных условий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Программы  (региональный компонент)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целостной картины мира (Краснодарский край);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расширение кругозора дошкольника;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 любознательности, инициативности, самостоятельности в поиске новых впечатлений.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условий для появления нравственных основ патриотических  чувств (представления о России - стране, в которой живет ребенок,  о малой родине, о её культурных ценностях, о родной природе);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 представления дошкольников об особенностях  национальных промыслов Кубани через развитие  ценностно-смыслового отношения к народным умельцам и предметам национального  искусства.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двигательной активности через использование кубанских народных подвижных игр.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представлений о кубанской поэзии, желание выражать свои чувства с помощью речи.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03748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2052086"/>
              </p:ext>
            </p:extLst>
          </p:nvPr>
        </p:nvGraphicFramePr>
        <p:xfrm>
          <a:off x="424056" y="573832"/>
          <a:ext cx="8352928" cy="602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7226"/>
                <a:gridCol w="6115702"/>
              </a:tblGrid>
              <a:tr h="21180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область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деятельности, культурные практики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/>
                </a:tc>
              </a:tr>
              <a:tr h="153089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Социально-коммуникативное развитие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-игровая деятельность: сюжетно-ролевые игры, режиссёрские игры,  игра-беседа, игровые обучающие ситуации, проблемные ситуации, игры-путешествия, игры-развлечения, игры-аттракционы, игры-события</a:t>
                      </a:r>
                    </a:p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-коммуникативная деятельность;</a:t>
                      </a:r>
                    </a:p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-элементарная трудовая деятельность: самообслуживание и элементарный бытовой труд;</a:t>
                      </a:r>
                    </a:p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-проектная деятельность, простейшие опыты, экспериментирование, экологические практикумы, экологически ориентированная трудовая деятельность</a:t>
                      </a:r>
                    </a:p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-природоохранная практика, акции,  сбор гербариев.</a:t>
                      </a:r>
                    </a:p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-культурно-досуговая деятельность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/>
                </a:tc>
              </a:tr>
              <a:tr h="151285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/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-игровая деятельность: словесные игры, игры с текстом, хороводы;</a:t>
                      </a:r>
                    </a:p>
                    <a:p>
                      <a:pPr indent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-коммуникативная;</a:t>
                      </a:r>
                    </a:p>
                    <a:p>
                      <a:pPr indent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-восприятие художественной литературы;</a:t>
                      </a:r>
                    </a:p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-изобразительная деятельность (рисования, лепки, аппликации) ;</a:t>
                      </a:r>
                    </a:p>
                    <a:p>
                      <a:pPr indent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-проектная деятельность;</a:t>
                      </a:r>
                    </a:p>
                    <a:p>
                      <a:pPr indent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-театрализованная;</a:t>
                      </a:r>
                    </a:p>
                    <a:p>
                      <a:pPr indent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-культурно-досуговая деятельность;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/>
                </a:tc>
              </a:tr>
              <a:tr h="110822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/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-двигательная деятельность (овладение основными движениями);</a:t>
                      </a:r>
                    </a:p>
                    <a:p>
                      <a:pPr indent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-игровая деятельность: подвижные игры, народные игры;</a:t>
                      </a:r>
                    </a:p>
                    <a:p>
                      <a:pPr indent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-коммуникативная;</a:t>
                      </a:r>
                    </a:p>
                    <a:p>
                      <a:pPr indent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-проектная деятельность;</a:t>
                      </a:r>
                    </a:p>
                    <a:p>
                      <a:pPr indent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-культурно-досуговая деятельность;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/>
                </a:tc>
              </a:tr>
              <a:tr h="1659754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/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-познавательно-исследовательская деятельность (исследования объектов окружающего мира и экспериментирования с ними);</a:t>
                      </a:r>
                    </a:p>
                    <a:p>
                      <a:pPr indent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-коммуникативная деятельность;</a:t>
                      </a:r>
                    </a:p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-игровая деятельность: игры-путешествия, игры-события, развивающие игры;</a:t>
                      </a:r>
                    </a:p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-конструирование из разного материала, включая конструкторы, модули, бумагу, природный и иной материал;</a:t>
                      </a:r>
                    </a:p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-проектная деятельность и экологические практикум, природоохранная практика, акции, природопользование, коллекционирование, сбор гербариев, моделирование;</a:t>
                      </a:r>
                    </a:p>
                    <a:p>
                      <a:pPr indent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-культурно-досуговая деятельность.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773" marR="30773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8218" y="22067"/>
            <a:ext cx="92774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 charset="-52"/>
                <a:cs typeface="Times New Roman" pitchFamily="18" charset="0"/>
              </a:rPr>
              <a:t>Особенности образовательной деятельности разных видов и культурных практик.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589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педагогического коллектива с семьями воспитанников по реализации Программы.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сделать родителей активными участниками педагогического процесса, оказав им помощь в реализации ответственности за воспитание и обучение детей.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решаемые в процессе организации взаимодействия педагогического коллектива ДОО с родителями воспитанников дошкольного учреждения: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Приобщение родителей к участию в жизни детского сада.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Изучение и обобщение лучшего опыта семейного воспитания.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Возрождение традиций семейного воспитания.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Повышение педагогической культуры родителей.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взаимоотношений дошкольной образовательной организации с семьями воспитанников: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общение на равных.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организация совместной деятельности, которая осуществляется на основании социальной перцепции и с помощью общения.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2379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45586043"/>
              </p:ext>
            </p:extLst>
          </p:nvPr>
        </p:nvGraphicFramePr>
        <p:xfrm>
          <a:off x="2267745" y="1772816"/>
          <a:ext cx="6635792" cy="3096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1"/>
                <a:gridCol w="181364"/>
                <a:gridCol w="2169453"/>
                <a:gridCol w="200020"/>
                <a:gridCol w="2356764"/>
              </a:tblGrid>
              <a:tr h="3096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Сформированность у родителей представлений о сфере педагогической деятельности</a:t>
                      </a:r>
                      <a:endParaRPr lang="ru-RU" sz="1800" b="1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Овладение родителями практическими умениями и навыками воспитания и обучения детей дошкольного возраста</a:t>
                      </a:r>
                      <a:endParaRPr lang="ru-RU" sz="1800" b="1" kern="5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устойчивого интереса родителей к активному включению в общественную деятельность</a:t>
                      </a:r>
                      <a:endParaRPr lang="ru-RU" sz="1800" b="1" kern="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55776" y="445662"/>
            <a:ext cx="6408712" cy="9848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сотрудничества ДОО с семьями воспитанников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563888" y="1124744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4" idx="0"/>
          </p:cNvCxnSpPr>
          <p:nvPr/>
        </p:nvCxnSpPr>
        <p:spPr>
          <a:xfrm flipH="1">
            <a:off x="5585641" y="1124744"/>
            <a:ext cx="17449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516216" y="1124744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74050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480720" cy="157504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  <a:r>
              <a:rPr lang="ru-RU" u="sng" dirty="0"/>
              <a:t/>
            </a:r>
            <a:br>
              <a:rPr lang="ru-RU" u="sng" dirty="0"/>
            </a:br>
            <a:r>
              <a:rPr lang="ru-RU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–педагогические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обеспечивающие развитие ребенка.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6707088" cy="42813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1. Личностно-порождающее взаимодействие взрослых с </a:t>
            </a:r>
            <a:r>
              <a:rPr lang="ru-RU" b="1" dirty="0" smtClean="0"/>
              <a:t>детьми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2. Ориентированность педагогической оценки на относительные показатели детской </a:t>
            </a:r>
            <a:r>
              <a:rPr lang="ru-RU" b="1" dirty="0" smtClean="0"/>
              <a:t>успешности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3. Формирование </a:t>
            </a:r>
            <a:r>
              <a:rPr lang="ru-RU" b="1" dirty="0" smtClean="0"/>
              <a:t>игры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4. Создание развивающей образовательной </a:t>
            </a:r>
            <a:r>
              <a:rPr lang="ru-RU" b="1" dirty="0" smtClean="0"/>
              <a:t>среды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5. Сбалансированность репродуктивной </a:t>
            </a:r>
            <a:r>
              <a:rPr lang="ru-RU" dirty="0"/>
              <a:t>(воспроизводящей готовый образец) </a:t>
            </a:r>
            <a:r>
              <a:rPr lang="ru-RU" b="1" dirty="0"/>
              <a:t>и продуктивной </a:t>
            </a:r>
            <a:r>
              <a:rPr lang="ru-RU" dirty="0"/>
              <a:t>(производящей субъективно новый продукт) </a:t>
            </a:r>
            <a:r>
              <a:rPr lang="ru-RU" b="1" dirty="0" smtClean="0"/>
              <a:t>деятельности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6. Участие семьи 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7. Профессиональное развитие </a:t>
            </a:r>
            <a:r>
              <a:rPr lang="ru-RU" b="1" dirty="0" smtClean="0"/>
              <a:t>педагогов.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58850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128792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развивающей предметно-пространственной среды (РППС).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1"/>
            <a:ext cx="6336704" cy="355699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/>
              <a:t>Содержательно-насыщенна</a:t>
            </a:r>
            <a:r>
              <a:rPr lang="ru-RU" i="1" dirty="0"/>
              <a:t> </a:t>
            </a:r>
            <a:r>
              <a:rPr lang="ru-RU" i="1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Полифункциональна.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Доступна.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/>
              <a:t>Безопасна.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воспитательно-образовательной деятельности с детьми, с учетом их индивидуальных особенностей, в обязательной части Программы в дошкольной организации предусмотрены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помещения,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прогулочные участки,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-участок дорожного движения,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музыкально-спортивный зал,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оборудованная спортивная площадка.</a:t>
            </a:r>
            <a:r>
              <a:rPr lang="ru-RU" dirty="0"/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18319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 программы.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484784"/>
            <a:ext cx="5626968" cy="4536504"/>
          </a:xfrm>
        </p:spPr>
        <p:txBody>
          <a:bodyPr>
            <a:normAutofit fontScale="250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саду № 27 созданы материально-технические условия в соответствии с требованиями федерального государственного образовательного стандарта. В детском саду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имеются: 3 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групповых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помещения, музыкально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спортивный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зал, кабинет заведующей, методический кабинет, прачечная, пищеблок, котельная, медицинский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блок, состоящий из кабинета врача, изолятора, процедурного кабинета. 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информационного обеспечения основной образовательной программы дошкольного образования в детском саду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имеются: 1 компьютер, 1 ноутбук, мультимедийный проектор, экран, 1 телевизор, 1  фотоаппарат, 1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 – белый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принтер, 1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центр, 1 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DVD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проигрыватель, 1 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фортепиано.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выход в Интернет в методическом кабинете и кабинете заведующего, электронная почта и  сайт ДОО.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722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04391266"/>
              </p:ext>
            </p:extLst>
          </p:nvPr>
        </p:nvGraphicFramePr>
        <p:xfrm>
          <a:off x="683568" y="476673"/>
          <a:ext cx="7920880" cy="62547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0711"/>
                <a:gridCol w="4540169"/>
              </a:tblGrid>
              <a:tr h="166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детской деятельности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формы работы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33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Двигательная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 с правилами.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дидактические игры.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Игровые упражнения.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Соревнования.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Развлечения.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99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Сюжетные игры.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с правилами.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игры.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99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Продуктивная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Мастерская по изготовлению продуктов детского творчества (рисование, лепка, аппликация, конструирование)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99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художественной литературы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Разучивание.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3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Трудовая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Дежурство. Поручение. Задание. Совместные действия.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66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Познавательно-исследовательская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проблемных ситуаций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Экспериментирование.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(сюжетные, с правилами).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66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Музыкально-художественная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Слушание. Исполнение. Импровизация. Подвижные игры с музыкальным сопровождением. Музыкально-дидактические игры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66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Коммуникативная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Ситуативный разговор.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Речевая ситуация.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и отгадывание загадок.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(сюжетные, с правилами).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Свободное общение и взаимодействие со сверстниками и взрослыми.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41565" marR="41565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22067"/>
            <a:ext cx="87129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и формы образовательной деятельности в ДОО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67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552728" cy="92211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Содержание программы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412776"/>
            <a:ext cx="6589240" cy="5097248"/>
          </a:xfrm>
          <a:solidFill>
            <a:srgbClr val="FFFFCC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Целевой раздел</a:t>
            </a:r>
            <a:endParaRPr lang="ru-RU" sz="6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1.1.Пояснительная записка.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1.1.1.Цели и задачи реализации Программы.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1.1.2.Принципы и подходы к формированию Программы.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1.1.3.Значимые для разработки и реализации Программы характеристики.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Планируемые результаты освоения Программы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Содержательный раздел</a:t>
            </a:r>
            <a:endParaRPr lang="ru-RU" sz="6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2.1.Содержание образовательной деятельности в соответствии с направлениями развития ребёнка, представленными в пяти образовательных  областях.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2.2.Формы, способы, методы и средства реализации Программы.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2.3.Взаимодействие взрослых с детьми.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2.4.Взаимодействие педагогического коллектива с семьями воспитанников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Организационный раздел</a:t>
            </a:r>
            <a:endParaRPr lang="ru-RU" sz="6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3.1.Психолого-педагогические условия, обеспечивающие развитие ребенка.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3.2.Особенности организации РППС.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3.3.Кадровые условия реализации Программы.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3.4.Материально-техническое обеспечение Программы.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3.5.Финансовые условия реализации Программы.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3.6.Планирование образовательной деятельности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3.7.Распорядок и режим дня.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3.8.Перечень нормативно-правовых документов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Дополнительный раздел</a:t>
            </a:r>
            <a:endParaRPr lang="ru-RU" sz="6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2563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2844127"/>
              </p:ext>
            </p:extLst>
          </p:nvPr>
        </p:nvGraphicFramePr>
        <p:xfrm>
          <a:off x="611560" y="971035"/>
          <a:ext cx="8229599" cy="42782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6957"/>
                <a:gridCol w="696224"/>
                <a:gridCol w="696224"/>
                <a:gridCol w="696224"/>
                <a:gridCol w="696224"/>
                <a:gridCol w="697870"/>
                <a:gridCol w="697870"/>
                <a:gridCol w="701162"/>
                <a:gridCol w="701162"/>
                <a:gridCol w="813084"/>
                <a:gridCol w="666598"/>
              </a:tblGrid>
              <a:tr h="360016">
                <a:tc rowSpan="2"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(кол-во единиц/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часов)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1-3 лет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3-4 лет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4-5 лет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5-6 лет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6-7 лет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2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един.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часов, минут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един.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часов, минут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един.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часов, минут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един.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часов, минут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един.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часов, минут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19598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(Обязательная часть программы)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1ч.30м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2ч.30м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3ч.20м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5ч.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6ч.30м. 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89698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(Вариативная часть)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25мин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30мин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4502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5ч 25м</a:t>
                      </a:r>
                      <a:endParaRPr lang="ru-RU" sz="16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7ч.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-3194"/>
            <a:ext cx="842493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Максимально допустимый объем образовательной нагрузки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(количество часов НОД в неделю)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3084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2249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59965920"/>
              </p:ext>
            </p:extLst>
          </p:nvPr>
        </p:nvGraphicFramePr>
        <p:xfrm>
          <a:off x="539552" y="692696"/>
          <a:ext cx="7992887" cy="5400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462"/>
                <a:gridCol w="1647774"/>
                <a:gridCol w="3158365"/>
                <a:gridCol w="2905286"/>
              </a:tblGrid>
              <a:tr h="933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sng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sng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и рекомендации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u="sng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сад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u="sng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адаптация)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u="sng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соблюдение  режима, направленного  на облегчение адаптации для ребенка)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466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(щадящий)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Укороченное время пребывания в ДОУ.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режима дошкольного учреждения. Приучение ребенка.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11667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Питание, традиционное в ДОУ, согласно рекомендациям педиатра (обычный  способ или имеются ли какие-либо противопоказания – наличие аллергии и пр.).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привычного способа питания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500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Закаливание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время адаптации – щадящие процедуры в закаливании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Процедуры дома.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7000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Воспитательные воздействия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Занятия, соответствующие возрасту и развитию ребенка, при отсутствии негативной реакции ребенка.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в домашний режим некоторых   приемов  занятий: рассматривание, чтение и т.п.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466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Профилактические прививки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раньше окончания адаптации.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466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фоновых состояний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рекомендации врача.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рекомендаций воспитателей и мед.работников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2333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Диспансеризация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необходимости.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466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Симптоматическая терапия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назначению врача - комплекс витаминов.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 же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84596" y="114400"/>
            <a:ext cx="39338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Адаптационный режим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2407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229600" cy="1728192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ООП ДО МКДОУ детский сад № 27 станицы Павловской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249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040560" cy="114300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6624736" cy="4525963"/>
          </a:xfrm>
          <a:solidFill>
            <a:schemeClr val="bg1">
              <a:lumMod val="95000"/>
            </a:schemeClr>
          </a:solidFill>
          <a:effectLst>
            <a:softEdge rad="673100"/>
          </a:effectLst>
        </p:spPr>
        <p:txBody>
          <a:bodyPr>
            <a:normAutofit fontScale="70000" lnSpcReduction="20000"/>
          </a:bodyPr>
          <a:lstStyle/>
          <a:p>
            <a:pPr marL="0" indent="45021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kern="50" dirty="0" smtClean="0">
                <a:effectLst/>
                <a:latin typeface="Times New Roman"/>
                <a:ea typeface="SimSun"/>
                <a:cs typeface="Times New Roman"/>
              </a:rPr>
              <a:t>Основная образовательная программа дошкольного образования (далее Программа) муниципального </a:t>
            </a:r>
            <a:r>
              <a:rPr lang="ru-RU" kern="50" dirty="0" smtClean="0">
                <a:latin typeface="Times New Roman"/>
                <a:ea typeface="SimSun"/>
                <a:cs typeface="Times New Roman"/>
              </a:rPr>
              <a:t>казённого</a:t>
            </a:r>
            <a:r>
              <a:rPr lang="ru-RU" kern="50" dirty="0" smtClean="0">
                <a:effectLst/>
                <a:latin typeface="Times New Roman"/>
                <a:ea typeface="SimSun"/>
                <a:cs typeface="Times New Roman"/>
              </a:rPr>
              <a:t> дошкольного образовательного учреждения детского сада № 27 станицы Павловской  разработана в соответствии с Федеральным государственным образовательным стандартом дошкольного образования (далее ФГОС ДО), с учетом Примерной основной образовательной программы дошкольного образования (одобрена ФУМО по ОО пр. от 20.05.2015г. № 2/15) и примерной основной  образовательной программы дошкольного образования </a:t>
            </a:r>
            <a:r>
              <a:rPr lang="ru-RU" kern="50" dirty="0" smtClean="0">
                <a:effectLst/>
                <a:latin typeface="Times New Roman"/>
                <a:ea typeface="SimSun"/>
                <a:cs typeface="Times New Roman"/>
              </a:rPr>
              <a:t>«Вдохновение»  под редакцией И.Е. Федосовой.</a:t>
            </a:r>
            <a:endParaRPr lang="ru-RU" sz="2800" kern="50" dirty="0" smtClean="0">
              <a:effectLst/>
              <a:latin typeface="Times New Roman"/>
              <a:ea typeface="SimSun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249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части программы, формируемой участниками образовательных отношений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58755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156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49817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i="1" kern="50" dirty="0" smtClean="0">
                <a:effectLst/>
                <a:latin typeface="Times New Roman"/>
                <a:ea typeface="SimSun"/>
                <a:cs typeface="Times New Roman"/>
              </a:rPr>
              <a:t> </a:t>
            </a:r>
            <a:r>
              <a:rPr lang="ru-RU" sz="2700" b="1" i="1" kern="50" dirty="0" smtClean="0">
                <a:effectLst/>
                <a:latin typeface="Times New Roman"/>
                <a:ea typeface="SimSun"/>
                <a:cs typeface="Times New Roman"/>
              </a:rPr>
              <a:t>Принципы и подходы к части Программы, формируемой участниками образовательных отношений: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772816"/>
            <a:ext cx="6779096" cy="4824536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b="1" i="1" kern="50" dirty="0" smtClean="0">
                <a:solidFill>
                  <a:srgbClr val="7030A0"/>
                </a:solidFill>
                <a:effectLst/>
                <a:latin typeface="Times New Roman"/>
                <a:ea typeface="SimSun"/>
                <a:cs typeface="Times New Roman"/>
              </a:rPr>
              <a:t>1) полноценное проживание ребёнком всех этапов детства ; </a:t>
            </a:r>
            <a:endParaRPr lang="ru-RU" sz="2800" b="1" kern="50" dirty="0" smtClean="0">
              <a:solidFill>
                <a:srgbClr val="7030A0"/>
              </a:solidFill>
              <a:effectLst/>
              <a:latin typeface="Times New Roman"/>
              <a:ea typeface="SimSun"/>
              <a:cs typeface="Arial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i="1" kern="50" dirty="0" smtClean="0">
                <a:solidFill>
                  <a:srgbClr val="7030A0"/>
                </a:solidFill>
                <a:effectLst/>
                <a:latin typeface="Times New Roman"/>
                <a:ea typeface="SimSun"/>
                <a:cs typeface="Times New Roman"/>
              </a:rPr>
              <a:t>2) учёт индивидуальных особенностей каждого ребенка;</a:t>
            </a:r>
            <a:endParaRPr lang="ru-RU" sz="2800" b="1" kern="50" dirty="0" smtClean="0">
              <a:solidFill>
                <a:srgbClr val="7030A0"/>
              </a:solidFill>
              <a:effectLst/>
              <a:latin typeface="Times New Roman"/>
              <a:ea typeface="SimSun"/>
              <a:cs typeface="Arial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i="1" kern="50" dirty="0" smtClean="0">
                <a:solidFill>
                  <a:srgbClr val="7030A0"/>
                </a:solidFill>
                <a:effectLst/>
                <a:latin typeface="Times New Roman"/>
                <a:ea typeface="SimSun"/>
                <a:cs typeface="Times New Roman"/>
              </a:rPr>
              <a:t>3) содействие и сотрудничество детей и взрослых;</a:t>
            </a:r>
            <a:endParaRPr lang="ru-RU" sz="2800" b="1" kern="50" dirty="0" smtClean="0">
              <a:solidFill>
                <a:srgbClr val="7030A0"/>
              </a:solidFill>
              <a:effectLst/>
              <a:latin typeface="Times New Roman"/>
              <a:ea typeface="SimSun"/>
              <a:cs typeface="Arial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i="1" kern="50" dirty="0" smtClean="0">
                <a:solidFill>
                  <a:srgbClr val="7030A0"/>
                </a:solidFill>
                <a:effectLst/>
                <a:latin typeface="Times New Roman"/>
                <a:ea typeface="SimSun"/>
                <a:cs typeface="Times New Roman"/>
              </a:rPr>
              <a:t>4) поддержка инициативы детей в различных видах деятельности;</a:t>
            </a:r>
            <a:endParaRPr lang="ru-RU" sz="2800" b="1" kern="50" dirty="0" smtClean="0">
              <a:solidFill>
                <a:srgbClr val="7030A0"/>
              </a:solidFill>
              <a:effectLst/>
              <a:latin typeface="Times New Roman"/>
              <a:ea typeface="SimSun"/>
              <a:cs typeface="Arial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i="1" kern="50" dirty="0" smtClean="0">
                <a:solidFill>
                  <a:srgbClr val="7030A0"/>
                </a:solidFill>
                <a:effectLst/>
                <a:latin typeface="Times New Roman"/>
                <a:ea typeface="SimSun"/>
                <a:cs typeface="Times New Roman"/>
              </a:rPr>
              <a:t>5) сотрудничество Организации с семьёй;</a:t>
            </a:r>
            <a:endParaRPr lang="ru-RU" sz="2800" b="1" kern="50" dirty="0" smtClean="0">
              <a:solidFill>
                <a:srgbClr val="7030A0"/>
              </a:solidFill>
              <a:effectLst/>
              <a:latin typeface="Times New Roman"/>
              <a:ea typeface="SimSun"/>
              <a:cs typeface="Arial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i="1" kern="50" dirty="0" smtClean="0">
                <a:solidFill>
                  <a:srgbClr val="7030A0"/>
                </a:solidFill>
                <a:effectLst/>
                <a:latin typeface="Times New Roman"/>
                <a:ea typeface="SimSun"/>
                <a:cs typeface="Times New Roman"/>
              </a:rPr>
              <a:t>6) приобщение детей к социокультурным нормам, традициям семьи, общества и государства;</a:t>
            </a:r>
            <a:endParaRPr lang="ru-RU" sz="2800" b="1" kern="50" dirty="0" smtClean="0">
              <a:solidFill>
                <a:srgbClr val="7030A0"/>
              </a:solidFill>
              <a:effectLst/>
              <a:latin typeface="Times New Roman"/>
              <a:ea typeface="SimSun"/>
              <a:cs typeface="Arial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i="1" kern="50" dirty="0" smtClean="0">
                <a:solidFill>
                  <a:srgbClr val="7030A0"/>
                </a:solidFill>
                <a:effectLst/>
                <a:latin typeface="Times New Roman"/>
                <a:ea typeface="SimSun"/>
                <a:cs typeface="Times New Roman"/>
              </a:rPr>
              <a:t>7) формирование познавательных интересов и познавательных действий ребенка в различных видах деятельности;</a:t>
            </a:r>
            <a:endParaRPr lang="ru-RU" sz="2800" b="1" kern="50" dirty="0" smtClean="0">
              <a:solidFill>
                <a:srgbClr val="7030A0"/>
              </a:solidFill>
              <a:effectLst/>
              <a:latin typeface="Times New Roman"/>
              <a:ea typeface="SimSun"/>
              <a:cs typeface="Arial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i="1" kern="50" dirty="0" smtClean="0">
                <a:solidFill>
                  <a:srgbClr val="7030A0"/>
                </a:solidFill>
                <a:effectLst/>
                <a:latin typeface="Times New Roman"/>
                <a:ea typeface="SimSun"/>
                <a:cs typeface="Times New Roman"/>
              </a:rPr>
              <a:t>8) возрастная адекватность дошкольного образования;</a:t>
            </a:r>
            <a:endParaRPr lang="ru-RU" sz="2800" b="1" kern="50" dirty="0" smtClean="0">
              <a:solidFill>
                <a:srgbClr val="7030A0"/>
              </a:solidFill>
              <a:effectLst/>
              <a:latin typeface="Times New Roman"/>
              <a:ea typeface="SimSun"/>
              <a:cs typeface="Arial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i="1" kern="50" dirty="0" smtClean="0">
                <a:solidFill>
                  <a:srgbClr val="7030A0"/>
                </a:solidFill>
                <a:effectLst/>
                <a:latin typeface="Times New Roman"/>
                <a:ea typeface="SimSun"/>
                <a:cs typeface="Times New Roman"/>
              </a:rPr>
              <a:t>9) учёт этнокультурной ситуации развития детей.</a:t>
            </a:r>
            <a:endParaRPr lang="ru-RU" sz="2800" b="1" kern="50" dirty="0" smtClean="0">
              <a:solidFill>
                <a:srgbClr val="7030A0"/>
              </a:solidFill>
              <a:effectLst/>
              <a:latin typeface="Times New Roman"/>
              <a:ea typeface="SimSun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596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700" b="1" i="1" kern="50" dirty="0" smtClean="0">
                <a:solidFill>
                  <a:srgbClr val="0033CC"/>
                </a:solidFill>
                <a:latin typeface="Times New Roman"/>
                <a:ea typeface="SimSun"/>
                <a:cs typeface="Times New Roman"/>
              </a:rPr>
              <a:t>Дополнительные образовательные бесплатные услуги </a:t>
            </a:r>
            <a:br>
              <a:rPr lang="ru-RU" sz="2700" b="1" i="1" kern="50" dirty="0" smtClean="0">
                <a:solidFill>
                  <a:srgbClr val="0033CC"/>
                </a:solidFill>
                <a:latin typeface="Times New Roman"/>
                <a:ea typeface="SimSun"/>
                <a:cs typeface="Times New Roman"/>
              </a:rPr>
            </a:br>
            <a:r>
              <a:rPr lang="ru-RU" sz="2700" b="1" i="1" kern="50" dirty="0" smtClean="0">
                <a:solidFill>
                  <a:srgbClr val="0033CC"/>
                </a:solidFill>
                <a:latin typeface="Times New Roman"/>
                <a:ea typeface="SimSun"/>
                <a:cs typeface="Times New Roman"/>
              </a:rPr>
              <a:t>в МКДОУ детский сад № 27</a:t>
            </a:r>
            <a:r>
              <a:rPr lang="ru-RU" sz="2700" b="1" i="1" kern="50" dirty="0" smtClean="0">
                <a:solidFill>
                  <a:srgbClr val="0033CC"/>
                </a:solidFill>
                <a:effectLst/>
                <a:latin typeface="Times New Roman"/>
                <a:ea typeface="SimSun"/>
                <a:cs typeface="Times New Roman"/>
              </a:rPr>
              <a:t>:</a:t>
            </a:r>
            <a:endParaRPr lang="ru-RU" sz="2700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428736"/>
            <a:ext cx="8472518" cy="5181726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dirty="0" smtClean="0"/>
              <a:t>Социально-педагогическая </a:t>
            </a:r>
          </a:p>
          <a:p>
            <a:pPr lvl="0">
              <a:spcBef>
                <a:spcPts val="0"/>
              </a:spcBef>
              <a:buNone/>
            </a:pPr>
            <a:r>
              <a:rPr lang="ru-RU" dirty="0" smtClean="0"/>
              <a:t>               направленность: </a:t>
            </a:r>
          </a:p>
          <a:p>
            <a:pPr lv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кружок </a:t>
            </a:r>
          </a:p>
          <a:p>
            <a:pPr lvl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«</a:t>
            </a:r>
            <a:r>
              <a:rPr lang="ru-RU" b="1" dirty="0" smtClean="0">
                <a:solidFill>
                  <a:srgbClr val="FF0000"/>
                </a:solidFill>
              </a:rPr>
              <a:t>Шашки»,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 algn="r"/>
            <a:endParaRPr lang="ru-RU" dirty="0" smtClean="0"/>
          </a:p>
          <a:p>
            <a:pPr lvl="0" algn="r">
              <a:spcBef>
                <a:spcPts val="0"/>
              </a:spcBef>
            </a:pPr>
            <a:endParaRPr lang="ru-RU" dirty="0" smtClean="0"/>
          </a:p>
          <a:p>
            <a:pPr lvl="0" algn="r">
              <a:spcBef>
                <a:spcPts val="0"/>
              </a:spcBef>
            </a:pPr>
            <a:r>
              <a:rPr lang="ru-RU" dirty="0" smtClean="0"/>
              <a:t>Естественнонаучная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dirty="0" smtClean="0"/>
              <a:t>                                                     направленность: </a:t>
            </a:r>
          </a:p>
          <a:p>
            <a:pPr lvl="0" algn="r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</a:rPr>
              <a:t>кружок </a:t>
            </a:r>
            <a:r>
              <a:rPr lang="ru-RU" b="1" dirty="0" smtClean="0">
                <a:solidFill>
                  <a:srgbClr val="FF0000"/>
                </a:solidFill>
              </a:rPr>
              <a:t>«Я познаю мир».</a:t>
            </a:r>
          </a:p>
          <a:p>
            <a:pPr indent="0" algn="just">
              <a:spcAft>
                <a:spcPts val="0"/>
              </a:spcAft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3" descr="C:\Users\Uzzzer\Desktop\opyty_dlya_dete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22628"/>
            <a:ext cx="3601013" cy="3235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zzzer\Desktop\шахматы-580x3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317934"/>
            <a:ext cx="3643338" cy="282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85960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lumMod val="97000"/>
                <a:lumOff val="3000"/>
                <a:alpha val="34000"/>
              </a:srgbClr>
            </a:gs>
            <a:gs pos="25000">
              <a:srgbClr val="FF6633">
                <a:alpha val="76000"/>
              </a:srgbClr>
            </a:gs>
            <a:gs pos="50000">
              <a:srgbClr val="FFFF00">
                <a:alpha val="80000"/>
              </a:srgbClr>
            </a:gs>
            <a:gs pos="75000">
              <a:srgbClr val="01A78F">
                <a:alpha val="72000"/>
              </a:srgbClr>
            </a:gs>
            <a:gs pos="100000">
              <a:srgbClr val="3366FF">
                <a:alpha val="8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74337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6059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i="1" kern="50" dirty="0" smtClean="0">
                <a:effectLst/>
                <a:latin typeface="Times New Roman"/>
                <a:ea typeface="Times New Roman"/>
                <a:cs typeface="Times New Roman"/>
              </a:rPr>
              <a:t>В соответствии с Уставом в организации функционируют</a:t>
            </a:r>
            <a:r>
              <a:rPr lang="ru-RU" kern="50" dirty="0" smtClean="0">
                <a:effectLst/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4000" kern="50" dirty="0" smtClean="0">
                <a:effectLst/>
                <a:latin typeface="Times New Roman"/>
                <a:ea typeface="SimSun"/>
                <a:cs typeface="Arial"/>
              </a:rPr>
              <a:t/>
            </a:r>
            <a:br>
              <a:rPr lang="ru-RU" sz="4000" kern="50" dirty="0" smtClean="0">
                <a:effectLst/>
                <a:latin typeface="Times New Roman"/>
                <a:ea typeface="SimSun"/>
                <a:cs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600400"/>
          </a:xfrm>
          <a:solidFill>
            <a:srgbClr val="FFFFCC"/>
          </a:solidFill>
        </p:spPr>
        <p:txBody>
          <a:bodyPr>
            <a:normAutofit fontScale="550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3300" b="1" kern="50" dirty="0" smtClean="0">
                <a:effectLst/>
                <a:latin typeface="Times New Roman"/>
                <a:ea typeface="Times New Roman"/>
                <a:cs typeface="Times New Roman"/>
              </a:rPr>
              <a:t>-      Разновозрастная группа раннего возраста (1-3 лет) </a:t>
            </a:r>
            <a:r>
              <a:rPr lang="ru-RU" sz="3300" kern="50" dirty="0" smtClean="0">
                <a:effectLst/>
                <a:latin typeface="Times New Roman"/>
                <a:ea typeface="Times New Roman"/>
                <a:cs typeface="Times New Roman"/>
              </a:rPr>
              <a:t>общеразвивающей направленности, реализующие основную часть Программы в различных видах деятельности</a:t>
            </a:r>
            <a:r>
              <a:rPr lang="ru-RU" sz="3300" b="1" kern="5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300" b="1" i="1" u="sng" kern="50" dirty="0" smtClean="0">
                <a:effectLst/>
                <a:latin typeface="Times New Roman"/>
                <a:ea typeface="Times New Roman"/>
                <a:cs typeface="Times New Roman"/>
              </a:rPr>
              <a:t>и вариативную часть Программы по направлению художественно – эстетическое развитие.</a:t>
            </a:r>
            <a:endParaRPr lang="ru-RU" sz="3300" b="1" kern="50" dirty="0" smtClean="0">
              <a:effectLst/>
              <a:latin typeface="Times New Roman"/>
              <a:ea typeface="SimSun"/>
              <a:cs typeface="Arial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3300" b="1" kern="50" dirty="0" smtClean="0">
                <a:effectLst/>
                <a:latin typeface="Times New Roman"/>
                <a:ea typeface="Times New Roman"/>
                <a:cs typeface="Times New Roman"/>
              </a:rPr>
              <a:t> - Разновозрастная группа дошкольного возраста (3-5 лет) </a:t>
            </a:r>
            <a:r>
              <a:rPr lang="ru-RU" sz="3300" kern="50" dirty="0" smtClean="0">
                <a:effectLst/>
                <a:latin typeface="Times New Roman"/>
                <a:ea typeface="Times New Roman"/>
                <a:cs typeface="Times New Roman"/>
              </a:rPr>
              <a:t>общеразвивающей направленности, реализующие основную часть Программы в различных видах деятельности</a:t>
            </a:r>
            <a:r>
              <a:rPr lang="ru-RU" sz="3300" b="1" kern="50" dirty="0" smtClean="0">
                <a:effectLst/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3300" b="1" i="1" u="sng" kern="50" dirty="0" smtClean="0">
                <a:effectLst/>
                <a:latin typeface="Times New Roman"/>
                <a:ea typeface="Times New Roman"/>
                <a:cs typeface="Times New Roman"/>
              </a:rPr>
              <a:t>и вариативную часть Программы по направлению познавательного и художественно – эстетического развития.</a:t>
            </a:r>
            <a:endParaRPr lang="ru-RU" sz="3300" b="1" kern="50" dirty="0" smtClean="0">
              <a:effectLst/>
              <a:latin typeface="Times New Roman"/>
              <a:ea typeface="SimSun"/>
              <a:cs typeface="Arial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3300" b="1" kern="50" dirty="0" smtClean="0">
                <a:effectLst/>
                <a:latin typeface="Times New Roman"/>
                <a:ea typeface="Times New Roman"/>
                <a:cs typeface="Times New Roman"/>
              </a:rPr>
              <a:t>- Разновозрастная группа дошкольного возраста (5-7лет) </a:t>
            </a:r>
            <a:r>
              <a:rPr lang="ru-RU" sz="3300" kern="50" dirty="0" smtClean="0">
                <a:effectLst/>
                <a:latin typeface="Times New Roman"/>
                <a:ea typeface="Times New Roman"/>
                <a:cs typeface="Times New Roman"/>
              </a:rPr>
              <a:t>общеразвивающей направленности, реализующие основную часть Программы в различных видах деятельности  </a:t>
            </a:r>
            <a:r>
              <a:rPr lang="ru-RU" sz="3300" b="1" i="1" u="sng" kern="50" dirty="0" smtClean="0">
                <a:effectLst/>
                <a:latin typeface="Times New Roman"/>
                <a:ea typeface="Times New Roman"/>
                <a:cs typeface="Times New Roman"/>
              </a:rPr>
              <a:t>и вариативную часть Программы по направлению познавательного, художественно – эстетического, социально-коммуникативного развития.</a:t>
            </a:r>
            <a:endParaRPr lang="ru-RU" sz="3300" b="1" kern="50" dirty="0" smtClean="0">
              <a:effectLst/>
              <a:latin typeface="Times New Roman"/>
              <a:ea typeface="SimSun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390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0215">
              <a:spcAft>
                <a:spcPts val="0"/>
              </a:spcAft>
            </a:pPr>
            <a:r>
              <a:rPr lang="ru-RU" sz="3100" b="1" kern="50" dirty="0" smtClean="0">
                <a:effectLst/>
                <a:latin typeface="Times New Roman"/>
                <a:ea typeface="Times New Roman"/>
                <a:cs typeface="Times New Roman"/>
              </a:rPr>
              <a:t>Целевые ориентиры на этапе завершения освоения Программы</a:t>
            </a:r>
            <a:r>
              <a:rPr lang="ru-RU" sz="4000" kern="50" dirty="0" smtClean="0">
                <a:effectLst/>
                <a:latin typeface="Times New Roman"/>
                <a:ea typeface="SimSun"/>
                <a:cs typeface="Arial"/>
              </a:rPr>
              <a:t/>
            </a:r>
            <a:br>
              <a:rPr lang="ru-RU" sz="4000" kern="50" dirty="0" smtClean="0">
                <a:effectLst/>
                <a:latin typeface="Times New Roman"/>
                <a:ea typeface="SimSun"/>
                <a:cs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248471"/>
          </a:xfrm>
        </p:spPr>
        <p:txBody>
          <a:bodyPr>
            <a:normAutofit lnSpcReduction="1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1800" b="1" kern="5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К семи годам:</a:t>
            </a:r>
            <a:endParaRPr lang="ru-RU" sz="1800" b="1" kern="50" dirty="0" smtClean="0">
              <a:solidFill>
                <a:srgbClr val="002060"/>
              </a:solidFill>
              <a:effectLst/>
              <a:latin typeface="Times New Roman"/>
              <a:ea typeface="SimSun"/>
              <a:cs typeface="Arial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800" b="1" kern="5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– ребенок овладевает основными культурными способами деятельности, проявляет инициативу и самостоятельность в игре, общении, конструировании и других видах детской активности;</a:t>
            </a:r>
            <a:endParaRPr lang="ru-RU" sz="1800" b="1" kern="50" dirty="0" smtClean="0">
              <a:solidFill>
                <a:srgbClr val="002060"/>
              </a:solidFill>
              <a:effectLst/>
              <a:latin typeface="Times New Roman"/>
              <a:ea typeface="SimSun"/>
              <a:cs typeface="Arial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800" b="1" kern="5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– ребенок положительно относится к миру, другим людям и самому себе, обладает чувством собственного достоинства;</a:t>
            </a:r>
            <a:endParaRPr lang="ru-RU" sz="1800" b="1" kern="50" dirty="0" smtClean="0">
              <a:solidFill>
                <a:srgbClr val="002060"/>
              </a:solidFill>
              <a:effectLst/>
              <a:latin typeface="Times New Roman"/>
              <a:ea typeface="SimSun"/>
              <a:cs typeface="Arial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800" b="1" kern="5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– ребенок обладает воображением, которое реализуется в разных видах деятельности и прежде всего в игре;</a:t>
            </a:r>
            <a:endParaRPr lang="ru-RU" sz="1800" b="1" kern="50" dirty="0" smtClean="0">
              <a:solidFill>
                <a:srgbClr val="002060"/>
              </a:solidFill>
              <a:effectLst/>
              <a:latin typeface="Times New Roman"/>
              <a:ea typeface="SimSun"/>
              <a:cs typeface="Arial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800" b="1" kern="5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– ребенок достаточно хорошо владеет устной речью, может высказывать свои мысли и желания, использовать речь для выражения своих мыслей, чувств и желаний;</a:t>
            </a:r>
            <a:endParaRPr lang="ru-RU" sz="1800" b="1" kern="50" dirty="0" smtClean="0">
              <a:solidFill>
                <a:srgbClr val="002060"/>
              </a:solidFill>
              <a:effectLst/>
              <a:latin typeface="Times New Roman"/>
              <a:ea typeface="SimSun"/>
              <a:cs typeface="Arial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800" b="1" kern="5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– у ребенка развита крупная и мелкая моторика;</a:t>
            </a:r>
            <a:endParaRPr lang="ru-RU" sz="1800" b="1" kern="50" dirty="0" smtClean="0">
              <a:solidFill>
                <a:srgbClr val="002060"/>
              </a:solidFill>
              <a:effectLst/>
              <a:latin typeface="Times New Roman"/>
              <a:ea typeface="SimSun"/>
              <a:cs typeface="Arial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800" b="1" kern="5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– ребенок способен к волевым усилиям, может следовать социальным нормам поведения и правилам в разных видах деятельности;</a:t>
            </a:r>
            <a:endParaRPr lang="ru-RU" sz="1800" b="1" kern="50" dirty="0" smtClean="0">
              <a:solidFill>
                <a:srgbClr val="002060"/>
              </a:solidFill>
              <a:effectLst/>
              <a:latin typeface="Times New Roman"/>
              <a:ea typeface="SimSun"/>
              <a:cs typeface="Arial"/>
            </a:endParaRPr>
          </a:p>
          <a:p>
            <a:pPr marL="0" indent="0">
              <a:buNone/>
            </a:pPr>
            <a:r>
              <a:rPr lang="ru-RU" sz="1800" b="1" kern="5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      – ребенок проявляет любознательность. 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6184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1866</Words>
  <Application>Microsoft Office PowerPoint</Application>
  <PresentationFormat>Экран (4:3)</PresentationFormat>
  <Paragraphs>292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Основная образовательная программа дошкольного образования муниципального казённого дошкольного  образовательного учреждения детский сад № 27 станицы Павловской муниципального образования  Павловский район</vt:lpstr>
      <vt:lpstr>Содержание программы</vt:lpstr>
      <vt:lpstr>Целевой раздел</vt:lpstr>
      <vt:lpstr>Цели и задачи части программы, формируемой участниками образовательных отношений</vt:lpstr>
      <vt:lpstr> Принципы и подходы к части Программы, формируемой участниками образовательных отношений:</vt:lpstr>
      <vt:lpstr>Дополнительные образовательные бесплатные услуги  в МКДОУ детский сад № 27:</vt:lpstr>
      <vt:lpstr>Слайд 7</vt:lpstr>
      <vt:lpstr>В соответствии с Уставом в организации функционируют: </vt:lpstr>
      <vt:lpstr>Целевые ориентиры на этапе завершения освоения Программы </vt:lpstr>
      <vt:lpstr>Парциальные программы </vt:lpstr>
      <vt:lpstr>Содержательный раздел</vt:lpstr>
      <vt:lpstr>Слайд 12</vt:lpstr>
      <vt:lpstr>Слайд 13</vt:lpstr>
      <vt:lpstr>Взаимодействие педагогического коллектива с семьями воспитанников по реализации Программы.</vt:lpstr>
      <vt:lpstr>Слайд 15</vt:lpstr>
      <vt:lpstr>Организационный раздел Психолого–педагогические условия, обеспечивающие развитие ребенка. </vt:lpstr>
      <vt:lpstr>Организация развивающей предметно-пространственной среды (РППС).</vt:lpstr>
      <vt:lpstr>Материально-техническое обеспечение программы.</vt:lpstr>
      <vt:lpstr>Слайд 19</vt:lpstr>
      <vt:lpstr>Слайд 20</vt:lpstr>
      <vt:lpstr>Слайд 21</vt:lpstr>
      <vt:lpstr>Краткая презентация ООП ДО МКДОУ детский сад № 27 станицы Павловской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Uzzzer</cp:lastModifiedBy>
  <cp:revision>14</cp:revision>
  <cp:lastPrinted>2016-08-24T04:56:40Z</cp:lastPrinted>
  <dcterms:created xsi:type="dcterms:W3CDTF">2016-08-23T15:00:24Z</dcterms:created>
  <dcterms:modified xsi:type="dcterms:W3CDTF">2019-09-06T10:39:40Z</dcterms:modified>
</cp:coreProperties>
</file>